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49" r:id="rId2"/>
    <p:sldId id="352" r:id="rId3"/>
    <p:sldId id="350" r:id="rId4"/>
    <p:sldId id="351" r:id="rId5"/>
    <p:sldId id="353" r:id="rId6"/>
    <p:sldId id="354" r:id="rId7"/>
    <p:sldId id="259" r:id="rId8"/>
    <p:sldId id="261" r:id="rId9"/>
    <p:sldId id="262" r:id="rId10"/>
    <p:sldId id="274" r:id="rId11"/>
    <p:sldId id="323" r:id="rId12"/>
    <p:sldId id="324" r:id="rId13"/>
    <p:sldId id="325" r:id="rId14"/>
    <p:sldId id="326" r:id="rId15"/>
    <p:sldId id="327" r:id="rId16"/>
    <p:sldId id="329" r:id="rId17"/>
    <p:sldId id="328" r:id="rId18"/>
    <p:sldId id="334" r:id="rId19"/>
    <p:sldId id="331" r:id="rId20"/>
    <p:sldId id="335" r:id="rId21"/>
    <p:sldId id="332" r:id="rId22"/>
    <p:sldId id="336" r:id="rId23"/>
    <p:sldId id="333" r:id="rId24"/>
    <p:sldId id="337" r:id="rId25"/>
    <p:sldId id="338" r:id="rId26"/>
    <p:sldId id="339" r:id="rId27"/>
    <p:sldId id="342" r:id="rId28"/>
    <p:sldId id="341" r:id="rId29"/>
    <p:sldId id="340" r:id="rId30"/>
    <p:sldId id="292" r:id="rId31"/>
    <p:sldId id="343" r:id="rId32"/>
    <p:sldId id="355" r:id="rId33"/>
    <p:sldId id="348" r:id="rId34"/>
    <p:sldId id="299" r:id="rId35"/>
    <p:sldId id="345" r:id="rId36"/>
    <p:sldId id="346" r:id="rId37"/>
    <p:sldId id="279" r:id="rId38"/>
    <p:sldId id="269" r:id="rId39"/>
    <p:sldId id="280" r:id="rId40"/>
    <p:sldId id="322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2"/>
    <p:restoredTop sz="76235" autoAdjust="0"/>
  </p:normalViewPr>
  <p:slideViewPr>
    <p:cSldViewPr snapToGrid="0" snapToObjects="1">
      <p:cViewPr varScale="1">
        <p:scale>
          <a:sx n="84" d="100"/>
          <a:sy n="84" d="100"/>
        </p:scale>
        <p:origin x="227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F498E-F5A3-9A41-BC36-365ACBB6EBD2}" type="datetimeFigureOut">
              <a:rPr lang="en-US" smtClean="0"/>
              <a:t>10/2/16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FC1E3-CAA3-644C-BA25-FE189A598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959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FE3DA-DCC2-AE41-B897-E7900B854E6F}" type="datetimeFigureOut">
              <a:rPr lang="en-US" smtClean="0"/>
              <a:t>10/2/16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8DFAA-E5D2-BA41-BCD3-DF74B50F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495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glucokinase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42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example of substrate</a:t>
            </a:r>
            <a:r>
              <a:rPr lang="en-US" baseline="0" dirty="0" smtClean="0"/>
              <a:t> mediated phosphorylation is phosphoglycerate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24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92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45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45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PFK2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8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1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7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2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Absent of CHO is </a:t>
            </a:r>
            <a:r>
              <a:rPr lang="en-US" dirty="0" err="1" smtClean="0"/>
              <a:t>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2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11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62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6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5FC7F-AB33-FF43-97C5-12D7FDE7C125}" type="datetime1">
              <a:rPr lang="en-US" smtClean="0"/>
              <a:t>10/2/16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183B-C813-AF45-8E4B-703AD3966EC0}" type="datetime1">
              <a:rPr lang="en-US" smtClean="0"/>
              <a:t>10/2/16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90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CB53-1318-1844-9C93-5F91269D1573}" type="datetime1">
              <a:rPr lang="en-US" smtClean="0"/>
              <a:t>10/2/16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5826-D83D-624D-99C2-C37C5D1D801E}" type="datetime1">
              <a:rPr lang="en-US" smtClean="0"/>
              <a:t>10/2/16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9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3704F-BA64-E34A-B849-A22EBFF037CC}" type="datetime1">
              <a:rPr lang="en-US" smtClean="0"/>
              <a:t>10/2/16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2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5F8C-D9E7-3B48-BD83-532B8253371A}" type="datetime1">
              <a:rPr lang="en-US" smtClean="0"/>
              <a:t>10/2/16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9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C7CF-8856-5A46-82E0-D0084E98B817}" type="datetime1">
              <a:rPr lang="en-US" smtClean="0"/>
              <a:t>10/2/16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6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0CBA-240D-E34B-A75F-7497C718CEA2}" type="datetime1">
              <a:rPr lang="en-US" smtClean="0"/>
              <a:t>10/2/16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7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B43C3-606A-1B4F-81AC-BE6A211ED4A0}" type="datetime1">
              <a:rPr lang="en-US" smtClean="0"/>
              <a:t>10/2/16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8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1FD2-EA02-2F45-8872-17537B4E36F3}" type="datetime1">
              <a:rPr lang="en-US" smtClean="0"/>
              <a:t>10/2/16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0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9B44-75D4-F840-BEB2-DB77AE392C72}" type="datetime1">
              <a:rPr lang="en-US" smtClean="0"/>
              <a:t>10/2/16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9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2777C-7FB0-AF45-AD91-610B9569174A}" type="datetime1">
              <a:rPr lang="en-US" smtClean="0"/>
              <a:t>10/2/16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2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Glycolysis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Staring with 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397241" cy="47085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End product: two </a:t>
            </a:r>
            <a:r>
              <a:rPr lang="en-US" u="sng" dirty="0" smtClean="0"/>
              <a:t>pyruvates</a:t>
            </a:r>
          </a:p>
          <a:p>
            <a:pPr lvl="1"/>
            <a:r>
              <a:rPr lang="en-US" dirty="0" smtClean="0"/>
              <a:t>Aerobic Conditions</a:t>
            </a:r>
          </a:p>
          <a:p>
            <a:pPr lvl="2"/>
            <a:r>
              <a:rPr lang="en-US" dirty="0" smtClean="0"/>
              <a:t>Becomes Acetyl-CoA </a:t>
            </a:r>
          </a:p>
          <a:p>
            <a:pPr lvl="3"/>
            <a:r>
              <a:rPr lang="en-US" dirty="0" smtClean="0"/>
              <a:t>In presence of CHO but need energy -&gt; TCA Cycle</a:t>
            </a:r>
          </a:p>
          <a:p>
            <a:pPr lvl="3"/>
            <a:r>
              <a:rPr lang="en-US" dirty="0" smtClean="0"/>
              <a:t>In presence of CHO but don</a:t>
            </a:r>
            <a:r>
              <a:rPr lang="uk-UA" dirty="0" smtClean="0"/>
              <a:t>’</a:t>
            </a:r>
            <a:r>
              <a:rPr lang="en-US" dirty="0" smtClean="0"/>
              <a:t>t need energy -&gt; Lipids</a:t>
            </a:r>
          </a:p>
          <a:p>
            <a:pPr lvl="3"/>
            <a:r>
              <a:rPr lang="en-US" dirty="0" smtClean="0"/>
              <a:t>In absence of CHO (relevant for lipid oxidation)</a:t>
            </a:r>
          </a:p>
          <a:p>
            <a:pPr lvl="4"/>
            <a:r>
              <a:rPr lang="en-US" dirty="0" smtClean="0"/>
              <a:t>Ketone Bodies (if OAA absent)</a:t>
            </a:r>
          </a:p>
          <a:p>
            <a:pPr lvl="4"/>
            <a:r>
              <a:rPr lang="en-US" dirty="0" smtClean="0"/>
              <a:t>Gluconeogenesis (if OAA present)</a:t>
            </a:r>
          </a:p>
          <a:p>
            <a:pPr lvl="3"/>
            <a:endParaRPr lang="en-US" dirty="0" smtClean="0"/>
          </a:p>
          <a:p>
            <a:pPr lvl="1"/>
            <a:r>
              <a:rPr lang="en-US" dirty="0" smtClean="0"/>
              <a:t>Anaerobic conditions</a:t>
            </a:r>
          </a:p>
          <a:p>
            <a:pPr lvl="2"/>
            <a:r>
              <a:rPr lang="en-US" dirty="0" smtClean="0"/>
              <a:t>Becomes lactate</a:t>
            </a:r>
          </a:p>
          <a:p>
            <a:pPr lvl="2"/>
            <a:r>
              <a:rPr lang="en-US" dirty="0" smtClean="0"/>
              <a:t>Lactate goes to liver for reconversion back to glucose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8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Glycolysis Accomplishing?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about muscle, liver and fat.  </a:t>
            </a:r>
          </a:p>
          <a:p>
            <a:r>
              <a:rPr lang="en-US" dirty="0" smtClean="0"/>
              <a:t>When would we want to activate or inactivate glycolysis in these tissues.  Is it always the same?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6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Glucose-6-Phosphate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238045" y="1600200"/>
            <a:ext cx="4448755" cy="4525963"/>
          </a:xfrm>
        </p:spPr>
        <p:txBody>
          <a:bodyPr/>
          <a:lstStyle/>
          <a:p>
            <a:r>
              <a:rPr lang="en-US" dirty="0" smtClean="0"/>
              <a:t>Traps glucose in the cell</a:t>
            </a:r>
          </a:p>
          <a:p>
            <a:r>
              <a:rPr lang="en-US" dirty="0" smtClean="0"/>
              <a:t>Consumes ATP</a:t>
            </a:r>
          </a:p>
          <a:p>
            <a:r>
              <a:rPr lang="en-US" dirty="0" smtClean="0"/>
              <a:t>Reversible by Glucose-6-Phosphatase (in liver)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1341755"/>
            <a:ext cx="3801515" cy="537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9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Glucokinase</a:t>
            </a:r>
            <a:r>
              <a:rPr lang="en-US" dirty="0" smtClean="0"/>
              <a:t> vs Hexokinase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6067656"/>
              </p:ext>
            </p:extLst>
          </p:nvPr>
        </p:nvGraphicFramePr>
        <p:xfrm>
          <a:off x="457200" y="2209027"/>
          <a:ext cx="5468965" cy="2729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376"/>
                <a:gridCol w="1597025"/>
                <a:gridCol w="1257282"/>
                <a:gridCol w="1257282"/>
              </a:tblGrid>
              <a:tr h="870223">
                <a:tc>
                  <a:txBody>
                    <a:bodyPr/>
                    <a:lstStyle/>
                    <a:p>
                      <a:r>
                        <a:rPr lang="en-US" dirty="0" smtClean="0"/>
                        <a:t>Enzyme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Tissue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Kinetics</a:t>
                      </a:r>
                      <a:endParaRPr lang="en-US" dirty="0"/>
                    </a:p>
                  </a:txBody>
                  <a:tcPr/>
                </a:tc>
              </a:tr>
              <a:tr h="98905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Glucokinase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Liver/Pancreas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Co-operative/Fast</a:t>
                      </a:r>
                      <a:endParaRPr lang="en-US" dirty="0"/>
                    </a:p>
                  </a:txBody>
                  <a:tcPr/>
                </a:tc>
              </a:tr>
              <a:tr h="870223">
                <a:tc>
                  <a:txBody>
                    <a:bodyPr/>
                    <a:lstStyle/>
                    <a:p>
                      <a:r>
                        <a:rPr lang="en-US" dirty="0" smtClean="0"/>
                        <a:t>Hexokinase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Fat/Muscle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-G6P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r>
                        <a:rPr lang="en-US" baseline="0" dirty="0" smtClean="0"/>
                        <a:t> Affinity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14" y="1962149"/>
            <a:ext cx="2575486" cy="3223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4960" y="5775960"/>
            <a:ext cx="632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advantage of these different kinetics in these tissues?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3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Fates of Glucose-6-Phosphate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1866"/>
          <a:stretch/>
        </p:blipFill>
        <p:spPr>
          <a:xfrm>
            <a:off x="1073150" y="1555750"/>
            <a:ext cx="6997700" cy="3839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3440" y="2560320"/>
            <a:ext cx="282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Pentose Phosphate Pathway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0861" y="2560320"/>
            <a:ext cx="13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Glycogenesis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Next Regulated Step is PFK1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390350"/>
            <a:ext cx="3451860" cy="51882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44240" y="3139440"/>
            <a:ext cx="97536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5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Tarui’s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Heritible</a:t>
            </a:r>
            <a:r>
              <a:rPr lang="en-US" dirty="0" smtClean="0"/>
              <a:t> loss of the PFK1 isoform in Muscle (</a:t>
            </a:r>
            <a:r>
              <a:rPr lang="en-US" i="1" dirty="0" smtClean="0"/>
              <a:t>PFKM</a:t>
            </a:r>
            <a:r>
              <a:rPr lang="en-US" dirty="0" smtClean="0"/>
              <a:t>)</a:t>
            </a:r>
          </a:p>
          <a:p>
            <a:r>
              <a:rPr lang="en-US" dirty="0" smtClean="0"/>
              <a:t>Symptoms include</a:t>
            </a:r>
          </a:p>
          <a:p>
            <a:pPr lvl="1"/>
            <a:r>
              <a:rPr lang="en-US" dirty="0" smtClean="0"/>
              <a:t>Muscle weakness</a:t>
            </a:r>
          </a:p>
          <a:p>
            <a:pPr lvl="1"/>
            <a:r>
              <a:rPr lang="en-US" dirty="0" smtClean="0"/>
              <a:t>Increased glycogen in muscle</a:t>
            </a:r>
          </a:p>
          <a:p>
            <a:pPr lvl="1"/>
            <a:r>
              <a:rPr lang="en-US" dirty="0" smtClean="0"/>
              <a:t>Myopathy</a:t>
            </a:r>
          </a:p>
          <a:p>
            <a:r>
              <a:rPr lang="en-US" dirty="0" smtClean="0"/>
              <a:t>Possible treatments?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3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PFK1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953000" y="1600200"/>
            <a:ext cx="3733800" cy="4525963"/>
          </a:xfrm>
        </p:spPr>
        <p:txBody>
          <a:bodyPr/>
          <a:lstStyle/>
          <a:p>
            <a:r>
              <a:rPr lang="en-US" dirty="0" smtClean="0"/>
              <a:t>Priority of regulators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</a:rPr>
              <a:t>F26bP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</a:rPr>
              <a:t>AMP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ATP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Citrate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87" y="1468914"/>
            <a:ext cx="3191866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Allosteric Regulation of PFK1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" y="1662430"/>
            <a:ext cx="3886200" cy="374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352" y="1662430"/>
            <a:ext cx="3641448" cy="3631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30240" y="5353804"/>
            <a:ext cx="253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F6P is </a:t>
            </a:r>
            <a:r>
              <a:rPr lang="en-US" smtClean="0"/>
              <a:t>held constant here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2420" y="5783262"/>
            <a:ext cx="8374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Mansour </a:t>
            </a:r>
            <a:r>
              <a:rPr lang="en-US" b="1" dirty="0"/>
              <a:t>TE.</a:t>
            </a:r>
            <a:r>
              <a:rPr lang="en-US" dirty="0"/>
              <a:t> Studies on Heart Phosphofructokinase : Studies on Heart Phosphofructokinase : Inhibition , and </a:t>
            </a:r>
            <a:r>
              <a:rPr lang="en-US" dirty="0" smtClean="0"/>
              <a:t>Activation. </a:t>
            </a:r>
            <a:r>
              <a:rPr lang="en-US" i="1" dirty="0"/>
              <a:t>J. Biol. Chem.</a:t>
            </a:r>
            <a:r>
              <a:rPr lang="en-US" dirty="0"/>
              <a:t> 1963;238(7):2285–2292.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7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Regulating the Regulator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89" r="45500" b="14712"/>
          <a:stretch/>
        </p:blipFill>
        <p:spPr>
          <a:xfrm>
            <a:off x="426720" y="1906509"/>
            <a:ext cx="6915430" cy="28338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1806" y="4142184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Fructose-2,6-bisphosphate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does insulin help glucose enter an adipocyte?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Active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Active transport through GLUT4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Passive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Passive transport through GLUT4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36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Regulating the Regulator of the Regulator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590675"/>
            <a:ext cx="87630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point of all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Buildup of TCA cycle intermediates can slow glycolysis (</a:t>
            </a:r>
            <a:r>
              <a:rPr lang="en-US" b="1" dirty="0" smtClean="0">
                <a:solidFill>
                  <a:srgbClr val="FF0000"/>
                </a:solidFill>
              </a:rPr>
              <a:t>Citrate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That can be over-ridden by energy needs (</a:t>
            </a:r>
            <a:r>
              <a:rPr lang="en-US" b="1" dirty="0" smtClean="0">
                <a:solidFill>
                  <a:srgbClr val="FF0000"/>
                </a:solidFill>
              </a:rPr>
              <a:t>ATP/AMP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BUT glucose flux can over-ride energy needs (</a:t>
            </a:r>
            <a:r>
              <a:rPr lang="en-US" b="1" dirty="0" smtClean="0">
                <a:solidFill>
                  <a:srgbClr val="FF0000"/>
                </a:solidFill>
              </a:rPr>
              <a:t>F26bP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AND hormones can over-ride glucose flux (</a:t>
            </a:r>
            <a:r>
              <a:rPr lang="en-US" b="1" dirty="0" smtClean="0">
                <a:solidFill>
                  <a:srgbClr val="FF0000"/>
                </a:solidFill>
              </a:rPr>
              <a:t>PFK2 inhibition, reducing F26bp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glucagon/adrenaline inhibit PFK-2 activity in liver not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doesn’t have PFK-2 activity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Glucagon/Adrenaline do not activate PKA in muscle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PFK-2 can’t be phosphorylated by PKA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 There are no Glucagon/Adrenaline receptors in muscle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42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Specificity in PFK2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Glucagon/Adrenaline can phosphorylate and inhibit Liver PFK2 but </a:t>
            </a:r>
            <a:r>
              <a:rPr lang="en-US" b="1" u="sng" dirty="0" smtClean="0"/>
              <a:t>not </a:t>
            </a:r>
            <a:r>
              <a:rPr lang="en-US" dirty="0" smtClean="0"/>
              <a:t>Muscle PFK2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80023"/>
          <a:stretch/>
        </p:blipFill>
        <p:spPr>
          <a:xfrm>
            <a:off x="0" y="2758440"/>
            <a:ext cx="9144000" cy="26913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760" y="4149817"/>
            <a:ext cx="15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PFK-2 isoforms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1880" y="5632317"/>
            <a:ext cx="114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Pourquoi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20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third regulated step in glycolysis is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1533225"/>
            <a:ext cx="3451860" cy="5188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0680" y="5857875"/>
            <a:ext cx="97536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20" y="3035300"/>
            <a:ext cx="3992880" cy="1518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6800" y="4901099"/>
            <a:ext cx="406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Substrate mediated </a:t>
            </a:r>
            <a:r>
              <a:rPr lang="en-US" smtClean="0"/>
              <a:t>ADP phosphorylation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511334"/>
            <a:ext cx="6278880" cy="47091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99360" y="914401"/>
            <a:ext cx="4937760" cy="17221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Pyruvate Kinase Regulated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2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Post-Translational Regulation of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1532414"/>
            <a:ext cx="6278880" cy="47091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65320" y="6352143"/>
            <a:ext cx="29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Alanine inhibition only in liver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7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would PFK2 deficiency do to Pyruvate Kinase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 it because of less Fructose-1,6-bisphosphate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Decrease it </a:t>
            </a:r>
            <a:r>
              <a:rPr lang="en-US" dirty="0"/>
              <a:t>because of </a:t>
            </a:r>
            <a:r>
              <a:rPr lang="en-US" dirty="0" smtClean="0"/>
              <a:t>less Fructose-1,6-bisphosphate</a:t>
            </a: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 it </a:t>
            </a:r>
            <a:r>
              <a:rPr lang="en-US" dirty="0"/>
              <a:t>because of </a:t>
            </a:r>
            <a:r>
              <a:rPr lang="en-US" dirty="0" smtClean="0"/>
              <a:t>less Fructose-2,6-bisphosphate</a:t>
            </a: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Decrease it because of less Fructose-2,6-bisphosphate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96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Specific Regulation of Glycolysis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780734"/>
              </p:ext>
            </p:extLst>
          </p:nvPr>
        </p:nvGraphicFramePr>
        <p:xfrm>
          <a:off x="457200" y="2332990"/>
          <a:ext cx="82296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Muscle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Glucokinase</a:t>
                      </a:r>
                      <a:r>
                        <a:rPr lang="en-US" dirty="0" smtClean="0"/>
                        <a:t>/Hexokinase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inhibited </a:t>
                      </a:r>
                      <a:r>
                        <a:rPr lang="en-US" baseline="0" dirty="0" smtClean="0"/>
                        <a:t>by G6P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Inhibited by G6P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Phosphofructokinase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Inhibition of PFK-2 (regulates via F26bP)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PFK-2</a:t>
                      </a:r>
                      <a:r>
                        <a:rPr lang="en-US" baseline="0" dirty="0" smtClean="0"/>
                        <a:t> not inhibited by phosphorylation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Pyruvate</a:t>
                      </a:r>
                      <a:r>
                        <a:rPr lang="en-US" baseline="0" dirty="0" smtClean="0"/>
                        <a:t> 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Inhibition of PK by alanine and by phosphorylation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PK not</a:t>
                      </a:r>
                      <a:r>
                        <a:rPr lang="en-US" baseline="0" dirty="0" smtClean="0"/>
                        <a:t> inhibited by alanine or phosphorylation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Transcriptional Regulation of GK/HK, PFK1 and PK Promotes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/>
          <a:lstStyle/>
          <a:p>
            <a:r>
              <a:rPr lang="en-US" dirty="0" smtClean="0"/>
              <a:t>Hypoxia (HIF)</a:t>
            </a:r>
          </a:p>
          <a:p>
            <a:r>
              <a:rPr lang="en-US" dirty="0" smtClean="0"/>
              <a:t>Carbohydrate sensing (</a:t>
            </a:r>
            <a:r>
              <a:rPr lang="en-US" dirty="0" err="1" smtClean="0"/>
              <a:t>ChREBP</a:t>
            </a:r>
            <a:r>
              <a:rPr lang="en-US" dirty="0" smtClean="0"/>
              <a:t> – L-PK)</a:t>
            </a:r>
          </a:p>
          <a:p>
            <a:r>
              <a:rPr lang="en-US" dirty="0" smtClean="0"/>
              <a:t>Chronic glucagon (CREB - GK)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60" y="1600200"/>
            <a:ext cx="2768600" cy="208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060" y="3865562"/>
            <a:ext cx="3212983" cy="300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7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#2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enzyme has a Km for glucose near the physiological range: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err="1" smtClean="0"/>
              <a:t>Glucokinase</a:t>
            </a:r>
            <a:endParaRPr lang="en-US" dirty="0" smtClean="0"/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Hexokinase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Phosphofructokinase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GLUT4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2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912"/>
            <a:ext cx="8229600" cy="1143000"/>
          </a:xfrm>
        </p:spPr>
        <p:txBody>
          <a:bodyPr/>
          <a:lstStyle/>
          <a:p>
            <a:r>
              <a:rPr lang="en-US" dirty="0" smtClean="0"/>
              <a:t>Glycolysis Net ATP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1664"/>
            <a:ext cx="5074920" cy="521468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Note: NADH is energy equivalent to 3 ATP (from the ETC)</a:t>
            </a:r>
          </a:p>
          <a:p>
            <a:endParaRPr lang="en-US" dirty="0" smtClean="0"/>
          </a:p>
          <a:p>
            <a:r>
              <a:rPr lang="en-US" dirty="0" smtClean="0"/>
              <a:t>Energy Consuming Reactions:</a:t>
            </a:r>
          </a:p>
          <a:p>
            <a:pPr lvl="1"/>
            <a:r>
              <a:rPr lang="en-US" dirty="0" smtClean="0"/>
              <a:t>Reactions 1: 1 ATP</a:t>
            </a:r>
          </a:p>
          <a:p>
            <a:pPr lvl="1"/>
            <a:r>
              <a:rPr lang="en-US" dirty="0" smtClean="0"/>
              <a:t>Reaction 3: 1 ATP </a:t>
            </a:r>
          </a:p>
          <a:p>
            <a:pPr lvl="1"/>
            <a:endParaRPr lang="en-US" dirty="0"/>
          </a:p>
          <a:p>
            <a:r>
              <a:rPr lang="en-US" dirty="0" smtClean="0"/>
              <a:t>Energy Generating Reactions:</a:t>
            </a:r>
          </a:p>
          <a:p>
            <a:pPr lvl="1"/>
            <a:r>
              <a:rPr lang="en-US" dirty="0" smtClean="0"/>
              <a:t>Reaction 6: 1 NADH x 2 (3 ATP x 2 = 6 ATP)</a:t>
            </a:r>
          </a:p>
          <a:p>
            <a:pPr lvl="1"/>
            <a:r>
              <a:rPr lang="en-US" dirty="0" smtClean="0"/>
              <a:t>Reaction 7: 1 ATP x 2 (2 ATP)</a:t>
            </a:r>
          </a:p>
          <a:p>
            <a:pPr lvl="1"/>
            <a:r>
              <a:rPr lang="en-US" dirty="0" smtClean="0"/>
              <a:t>Reaction 10: 1 ATP x 2 (2 ATP)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Net Energy Gain:</a:t>
            </a:r>
          </a:p>
          <a:p>
            <a:pPr marL="457200" lvl="1" indent="0">
              <a:buNone/>
            </a:pPr>
            <a:r>
              <a:rPr lang="en-US" u="sng" dirty="0" smtClean="0"/>
              <a:t>4 ATP + 2 NADH  minus 2 ATP </a:t>
            </a:r>
            <a:r>
              <a:rPr lang="en-US" dirty="0" smtClean="0"/>
              <a:t>= </a:t>
            </a:r>
            <a:r>
              <a:rPr lang="en-US" b="1" dirty="0" smtClean="0"/>
              <a:t>8 ATP generated </a:t>
            </a:r>
            <a:r>
              <a:rPr lang="en-US" dirty="0" smtClean="0"/>
              <a:t>from glycolytic breakdown of glucose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0" y="1111250"/>
            <a:ext cx="3441119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7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TCA Cycle Net ATP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8000"/>
          <a:stretch/>
        </p:blipFill>
        <p:spPr>
          <a:xfrm>
            <a:off x="975360" y="1235075"/>
            <a:ext cx="7498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9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Stress and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68337" cy="435532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 have discussed 2 ways in which elevated low energy can activate glycolysis, do you remember what they are?</a:t>
            </a:r>
          </a:p>
          <a:p>
            <a:r>
              <a:rPr lang="en-US" dirty="0" smtClean="0"/>
              <a:t>AMPK can regulate glycolysis, think of an example of how it could do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537" y="2266121"/>
            <a:ext cx="4515095" cy="236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5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Fructose and Galactose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620"/>
            <a:ext cx="8229600" cy="1143000"/>
          </a:xfrm>
        </p:spPr>
        <p:txBody>
          <a:bodyPr/>
          <a:lstStyle/>
          <a:p>
            <a:r>
              <a:rPr lang="en-US" dirty="0" smtClean="0"/>
              <a:t>Liver Fructose Metabolism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30559" y="209649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5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1212850"/>
            <a:ext cx="8750300" cy="4432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49994" y="5796501"/>
            <a:ext cx="493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Skips the regulatory steps of </a:t>
            </a:r>
            <a:r>
              <a:rPr lang="en-US" dirty="0" err="1" smtClean="0"/>
              <a:t>Glucokinase</a:t>
            </a:r>
            <a:r>
              <a:rPr lang="en-US" dirty="0" smtClean="0"/>
              <a:t> and PFK2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3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Fructose Consumption and Metabolic Health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242"/>
            <a:ext cx="9144000" cy="46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Inherited Disorders of Fructose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Fructokinase</a:t>
            </a:r>
            <a:r>
              <a:rPr lang="en-US" dirty="0" smtClean="0"/>
              <a:t> mutations</a:t>
            </a:r>
          </a:p>
          <a:p>
            <a:pPr lvl="1"/>
            <a:r>
              <a:rPr lang="en-US" dirty="0" smtClean="0"/>
              <a:t>Fructose not trapped in the cell</a:t>
            </a:r>
          </a:p>
          <a:p>
            <a:pPr lvl="1"/>
            <a:r>
              <a:rPr lang="en-US" dirty="0" smtClean="0"/>
              <a:t>Elevated fructose in the blood</a:t>
            </a:r>
          </a:p>
          <a:p>
            <a:pPr lvl="1"/>
            <a:r>
              <a:rPr lang="en-US" dirty="0" smtClean="0"/>
              <a:t>Generally not pathological</a:t>
            </a:r>
          </a:p>
          <a:p>
            <a:r>
              <a:rPr lang="en-US" dirty="0" smtClean="0"/>
              <a:t>Aldolase B mutations</a:t>
            </a:r>
          </a:p>
          <a:p>
            <a:pPr lvl="1"/>
            <a:r>
              <a:rPr lang="en-US" dirty="0" smtClean="0"/>
              <a:t>Buildup of Fructose-1-phosphate</a:t>
            </a:r>
          </a:p>
          <a:p>
            <a:pPr lvl="1"/>
            <a:r>
              <a:rPr lang="en-US" dirty="0" smtClean="0"/>
              <a:t>Impaired gluconeogenesis and </a:t>
            </a:r>
            <a:r>
              <a:rPr lang="en-US" dirty="0" err="1" smtClean="0"/>
              <a:t>glycogenolysis</a:t>
            </a:r>
            <a:endParaRPr lang="en-US" dirty="0" smtClean="0"/>
          </a:p>
          <a:p>
            <a:pPr lvl="1"/>
            <a:r>
              <a:rPr lang="en-US" dirty="0" smtClean="0"/>
              <a:t>High risk of hypoglycemia</a:t>
            </a:r>
          </a:p>
          <a:p>
            <a:r>
              <a:rPr lang="en-US" dirty="0" smtClean="0"/>
              <a:t>What if </a:t>
            </a:r>
            <a:r>
              <a:rPr lang="en-US" dirty="0" err="1" smtClean="0"/>
              <a:t>fructokinase</a:t>
            </a:r>
            <a:r>
              <a:rPr lang="en-US" dirty="0" smtClean="0"/>
              <a:t> made Fructose-6-phosphate (it </a:t>
            </a:r>
            <a:r>
              <a:rPr lang="en-US" dirty="0" err="1" smtClean="0"/>
              <a:t>dosent</a:t>
            </a:r>
            <a:r>
              <a:rPr lang="en-US" dirty="0" smtClean="0"/>
              <a:t>)?  How would that affect glycolysis?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Fructolysis</a:t>
            </a:r>
            <a:r>
              <a:rPr lang="en-US" dirty="0" smtClean="0"/>
              <a:t>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Fructose glycolysis in liver begins with FK</a:t>
            </a:r>
          </a:p>
          <a:p>
            <a:pPr lvl="1"/>
            <a:r>
              <a:rPr lang="en-US" dirty="0" smtClean="0"/>
              <a:t>Bypasses two important regulatory step in glycolysis </a:t>
            </a:r>
          </a:p>
          <a:p>
            <a:pPr lvl="2"/>
            <a:r>
              <a:rPr lang="en-US" dirty="0" smtClean="0"/>
              <a:t>Reaction 1 (</a:t>
            </a:r>
            <a:r>
              <a:rPr lang="en-US" u="sng" dirty="0" err="1" smtClean="0">
                <a:solidFill>
                  <a:srgbClr val="FF0000"/>
                </a:solidFill>
              </a:rPr>
              <a:t>glucokinase</a:t>
            </a:r>
            <a:r>
              <a:rPr lang="en-US" u="sng" dirty="0" smtClean="0">
                <a:solidFill>
                  <a:srgbClr val="FF0000"/>
                </a:solidFill>
              </a:rPr>
              <a:t>/hexokinase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Reaction 3 (</a:t>
            </a:r>
            <a:r>
              <a:rPr lang="en-US" u="sng" dirty="0" smtClean="0">
                <a:solidFill>
                  <a:srgbClr val="FF0000"/>
                </a:solidFill>
              </a:rPr>
              <a:t>phosphofructokinase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Pyruvate products may be shifted to pathways involved in fatty acid or cholesterol synthesis</a:t>
            </a:r>
          </a:p>
          <a:p>
            <a:r>
              <a:rPr lang="en-US" dirty="0" smtClean="0"/>
              <a:t>Outside the liver hexokinase can phosphorylate Fructose to make F6P, but this is very inefficient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9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Galactolysis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9144000" cy="52271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15282" y="4166483"/>
            <a:ext cx="65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GALT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633746" y="5405633"/>
            <a:ext cx="4667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will come up again when we talk about Glycogen Metabolism in a couple lectures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268280" y="4687444"/>
            <a:ext cx="1756943" cy="38548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5902" y="4687444"/>
            <a:ext cx="1478944" cy="38548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664813" y="2963335"/>
            <a:ext cx="1756943" cy="38548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7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 animBg="1"/>
      <p:bldP spid="28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Galactolysis</a:t>
            </a:r>
            <a:r>
              <a:rPr lang="en-US" dirty="0" smtClean="0"/>
              <a:t>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Galactose</a:t>
            </a:r>
            <a:r>
              <a:rPr lang="en-US" dirty="0" smtClean="0"/>
              <a:t> kinase phosphorylates </a:t>
            </a:r>
            <a:r>
              <a:rPr lang="en-US" dirty="0" err="1" smtClean="0"/>
              <a:t>galactose</a:t>
            </a:r>
            <a:r>
              <a:rPr lang="en-US" dirty="0" smtClean="0"/>
              <a:t> to </a:t>
            </a:r>
            <a:r>
              <a:rPr lang="en-US" dirty="0" err="1" smtClean="0"/>
              <a:t>galactose</a:t>
            </a:r>
            <a:r>
              <a:rPr lang="en-US" dirty="0" smtClean="0"/>
              <a:t> 1-phosphate</a:t>
            </a:r>
          </a:p>
          <a:p>
            <a:r>
              <a:rPr lang="en-US" dirty="0" err="1" smtClean="0"/>
              <a:t>Galactose</a:t>
            </a:r>
            <a:r>
              <a:rPr lang="en-US" dirty="0" smtClean="0"/>
              <a:t> 1-P is </a:t>
            </a:r>
            <a:r>
              <a:rPr lang="en-US" dirty="0" err="1" smtClean="0"/>
              <a:t>coverted</a:t>
            </a:r>
            <a:r>
              <a:rPr lang="en-US" dirty="0" smtClean="0"/>
              <a:t> to Glucose 1-phosphate</a:t>
            </a:r>
          </a:p>
          <a:p>
            <a:pPr lvl="1"/>
            <a:r>
              <a:rPr lang="en-US" dirty="0" smtClean="0"/>
              <a:t>G1P has different fates dependent on energy needs:</a:t>
            </a:r>
          </a:p>
          <a:p>
            <a:pPr marL="1371600" lvl="2" indent="-514350">
              <a:buFont typeface="+mj-lt"/>
              <a:buAutoNum type="arabicPeriod"/>
            </a:pPr>
            <a:r>
              <a:rPr lang="en-US" dirty="0" smtClean="0"/>
              <a:t>Glycogenesis</a:t>
            </a:r>
          </a:p>
          <a:p>
            <a:pPr marL="1371600" lvl="2" indent="-514350">
              <a:buFont typeface="+mj-lt"/>
              <a:buAutoNum type="arabicPeriod"/>
            </a:pPr>
            <a:r>
              <a:rPr lang="en-US" dirty="0" smtClean="0"/>
              <a:t>Glycolysis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2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of the following is a target for glucagon dependent regulation in the liver?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GLUT2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PFK1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PFK2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Hexokinase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59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catalytic differences 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what tissues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Describe the potential fates of pyruvate, and what dictates the next steps in its 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is fructose more </a:t>
            </a:r>
            <a:r>
              <a:rPr lang="en-US" dirty="0" err="1" smtClean="0"/>
              <a:t>lipogenic</a:t>
            </a:r>
            <a:r>
              <a:rPr lang="en-US" dirty="0" smtClean="0"/>
              <a:t> than glucose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It is a disaccharide and therefore has more energy content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It promotes insulin secretion more potently than glucose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Its catabolism skips several metabolic control points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Fructose is primarily metabolized in the adipose tissue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06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statement is </a:t>
            </a:r>
            <a:r>
              <a:rPr lang="en-US" b="1" u="sng" dirty="0" smtClean="0"/>
              <a:t>not</a:t>
            </a:r>
            <a:r>
              <a:rPr lang="en-US" dirty="0" smtClean="0"/>
              <a:t> true of GALT?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It can be treated by limiting galactose in the diet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It can be treated by ingestion of lactase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Children can be given soy-based formula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Leads to an accumulation of galactose-1-phosphate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04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 Metabolism Overview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3005" y="49285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2AEA2-508F-394C-94BA-3E255987F85E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1086"/>
            <a:ext cx="4101885" cy="1597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85" y="1319104"/>
            <a:ext cx="4770120" cy="55388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" y="4400826"/>
            <a:ext cx="4015409" cy="119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catalytic differences 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what tissues</a:t>
            </a:r>
            <a:r>
              <a:rPr lang="en-US" dirty="0" smtClean="0"/>
              <a:t>.</a:t>
            </a:r>
          </a:p>
          <a:p>
            <a:r>
              <a:rPr lang="en-US" dirty="0"/>
              <a:t>Describe the potential fates of pyruvate, and what dictates the next steps in its </a:t>
            </a:r>
            <a:r>
              <a:rPr lang="en-US" dirty="0" smtClean="0"/>
              <a:t>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4922521" cy="470852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Main pathway of monosaccharide degradation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Main tissue </a:t>
            </a:r>
            <a:r>
              <a:rPr lang="en-US" dirty="0" smtClean="0"/>
              <a:t>sites</a:t>
            </a:r>
          </a:p>
          <a:p>
            <a:pPr marL="742950" lvl="2" indent="-342900"/>
            <a:r>
              <a:rPr lang="en-US" dirty="0" smtClean="0"/>
              <a:t>Liver</a:t>
            </a:r>
            <a:r>
              <a:rPr lang="en-US" dirty="0"/>
              <a:t>, </a:t>
            </a:r>
            <a:r>
              <a:rPr lang="en-US" dirty="0" smtClean="0"/>
              <a:t>muscle</a:t>
            </a:r>
          </a:p>
          <a:p>
            <a:pPr marL="457200" lvl="1" indent="-457200">
              <a:buFont typeface="Arial"/>
              <a:buChar char="•"/>
            </a:pPr>
            <a:r>
              <a:rPr lang="en-US" dirty="0" smtClean="0"/>
              <a:t>Occurs in </a:t>
            </a:r>
            <a:r>
              <a:rPr lang="en-US" u="sng" dirty="0" smtClean="0"/>
              <a:t>cytoplasm</a:t>
            </a:r>
            <a:r>
              <a:rPr lang="en-US" dirty="0" smtClean="0"/>
              <a:t> of the cell</a:t>
            </a:r>
          </a:p>
          <a:p>
            <a:r>
              <a:rPr lang="en-US" sz="2800" dirty="0" smtClean="0"/>
              <a:t>Glucose conversion to </a:t>
            </a:r>
            <a:r>
              <a:rPr lang="en-US" sz="2800" b="1" u="sng" dirty="0" smtClean="0"/>
              <a:t>two</a:t>
            </a:r>
            <a:r>
              <a:rPr lang="en-US" sz="2800" u="sng" dirty="0" smtClean="0"/>
              <a:t> 3-carbon products</a:t>
            </a:r>
            <a:r>
              <a:rPr lang="en-US" sz="2800" dirty="0" smtClean="0"/>
              <a:t>: pyruvate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40" y="1417638"/>
            <a:ext cx="3441119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3794</TotalTime>
  <Words>1085</Words>
  <Application>Microsoft Macintosh PowerPoint</Application>
  <PresentationFormat>On-screen Show (4:3)</PresentationFormat>
  <Paragraphs>253</Paragraphs>
  <Slides>40</Slides>
  <Notes>14</Notes>
  <HiddenSlides>11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Glycolysis</vt:lpstr>
      <vt:lpstr>Graded Quiz Question #1</vt:lpstr>
      <vt:lpstr>Graded Quiz Question #2</vt:lpstr>
      <vt:lpstr>Graded Quiz Question #3</vt:lpstr>
      <vt:lpstr>Graded Quiz Question #4</vt:lpstr>
      <vt:lpstr>Graded Quiz Question #5</vt:lpstr>
      <vt:lpstr>CHO Metabolism Overview</vt:lpstr>
      <vt:lpstr>Glycolysis Learning Objectives</vt:lpstr>
      <vt:lpstr>Glycolysis</vt:lpstr>
      <vt:lpstr>Staring with the End</vt:lpstr>
      <vt:lpstr>What is Glycolysis Accomplishing?</vt:lpstr>
      <vt:lpstr>Generating Glucose-6-Phosphate</vt:lpstr>
      <vt:lpstr>Glucokinase vs Hexokinase</vt:lpstr>
      <vt:lpstr>Fates of Glucose-6-Phosphate</vt:lpstr>
      <vt:lpstr>The Next Regulated Step is PFK1</vt:lpstr>
      <vt:lpstr>Tarui’s Disease</vt:lpstr>
      <vt:lpstr>Regulation of PFK1</vt:lpstr>
      <vt:lpstr>Allosteric Regulation of PFK1</vt:lpstr>
      <vt:lpstr>Regulating the Regulator</vt:lpstr>
      <vt:lpstr>Regulating the Regulator of the Regulator</vt:lpstr>
      <vt:lpstr>What is the point of all this?</vt:lpstr>
      <vt:lpstr>How does glucagon/adrenaline inhibit PFK-2 activity in liver not muscle</vt:lpstr>
      <vt:lpstr>Tissue Specificity in PFK2 Regulation</vt:lpstr>
      <vt:lpstr>The third regulated step in glycolysis is Pyruvate Kinase</vt:lpstr>
      <vt:lpstr>How is Pyruvate Kinase Regulated</vt:lpstr>
      <vt:lpstr>Post-Translational Regulation of Pyruvate Kinase</vt:lpstr>
      <vt:lpstr>What would PFK2 deficiency do to Pyruvate Kinase Activity</vt:lpstr>
      <vt:lpstr>Tissue Specific Regulation of Glycolysis Summary</vt:lpstr>
      <vt:lpstr>Transcriptional Regulation of GK/HK, PFK1 and PK Promotes Glycolysis</vt:lpstr>
      <vt:lpstr>Glycolysis Net ATP</vt:lpstr>
      <vt:lpstr>TCA Cycle Net ATP</vt:lpstr>
      <vt:lpstr>Energy Stress and Glycolysis</vt:lpstr>
      <vt:lpstr>Fructose and Galactose</vt:lpstr>
      <vt:lpstr>Liver Fructose Metabolism</vt:lpstr>
      <vt:lpstr>Fructose Consumption and Metabolic Health</vt:lpstr>
      <vt:lpstr>Inherited Disorders of Fructose Metabolism</vt:lpstr>
      <vt:lpstr>Fructolysis Summary</vt:lpstr>
      <vt:lpstr>Galactolysis</vt:lpstr>
      <vt:lpstr>Galactolysis Summary</vt:lpstr>
      <vt:lpstr>Glycolysis Learning Objectives</vt:lpstr>
    </vt:vector>
  </TitlesOfParts>
  <Company>University of Michigan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Glycogen Review</dc:title>
  <dc:creator>Anderson, Olivia</dc:creator>
  <cp:lastModifiedBy>Dave Bridges</cp:lastModifiedBy>
  <cp:revision>155</cp:revision>
  <cp:lastPrinted>2015-09-30T15:38:25Z</cp:lastPrinted>
  <dcterms:created xsi:type="dcterms:W3CDTF">2014-09-18T18:08:59Z</dcterms:created>
  <dcterms:modified xsi:type="dcterms:W3CDTF">2016-10-02T17:56:57Z</dcterms:modified>
</cp:coreProperties>
</file>